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1242" r:id="rId2"/>
    <p:sldId id="1416" r:id="rId3"/>
    <p:sldId id="1399" r:id="rId4"/>
    <p:sldId id="1400" r:id="rId5"/>
    <p:sldId id="1401" r:id="rId6"/>
    <p:sldId id="1402" r:id="rId7"/>
    <p:sldId id="1414" r:id="rId8"/>
    <p:sldId id="811" r:id="rId9"/>
  </p:sldIdLst>
  <p:sldSz cx="9906000" cy="6858000" type="A4"/>
  <p:notesSz cx="7102475" cy="102314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FF"/>
    <a:srgbClr val="CCFFCC"/>
    <a:srgbClr val="FFF0C1"/>
    <a:srgbClr val="FF3300"/>
    <a:srgbClr val="FF9966"/>
    <a:srgbClr val="FFFF9F"/>
    <a:srgbClr val="008A3E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6410" autoAdjust="0"/>
  </p:normalViewPr>
  <p:slideViewPr>
    <p:cSldViewPr snapToGrid="0">
      <p:cViewPr varScale="1">
        <p:scale>
          <a:sx n="93" d="100"/>
          <a:sy n="93" d="100"/>
        </p:scale>
        <p:origin x="66" y="90"/>
      </p:cViewPr>
      <p:guideLst>
        <p:guide orient="horz" pos="215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96" y="-90"/>
      </p:cViewPr>
      <p:guideLst>
        <p:guide orient="horz" pos="3224"/>
        <p:guide pos="2238"/>
        <p:guide orient="horz"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113140" cy="5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69" tIns="47482" rIns="94969" bIns="47482" numCol="1" anchor="ctr" anchorCtr="0" compatLnSpc="1">
            <a:prstTxWarp prst="textNoShape">
              <a:avLst/>
            </a:prstTxWarp>
          </a:bodyPr>
          <a:lstStyle>
            <a:lvl1pPr defTabSz="9505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9295" y="0"/>
            <a:ext cx="3113140" cy="5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69" tIns="47482" rIns="94969" bIns="47482" numCol="1" anchor="ctr" anchorCtr="0" compatLnSpc="1">
            <a:prstTxWarp prst="textNoShape">
              <a:avLst/>
            </a:prstTxWarp>
          </a:bodyPr>
          <a:lstStyle>
            <a:lvl1pPr algn="r" defTabSz="9505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683560"/>
            <a:ext cx="3113140" cy="55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69" tIns="47482" rIns="94969" bIns="47482" numCol="1" anchor="b" anchorCtr="0" compatLnSpc="1">
            <a:prstTxWarp prst="textNoShape">
              <a:avLst/>
            </a:prstTxWarp>
          </a:bodyPr>
          <a:lstStyle>
            <a:lvl1pPr defTabSz="9505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9295" y="9683560"/>
            <a:ext cx="3113140" cy="55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69" tIns="47482" rIns="94969" bIns="47482" numCol="1" anchor="b" anchorCtr="0" compatLnSpc="1">
            <a:prstTxWarp prst="textNoShape">
              <a:avLst/>
            </a:prstTxWarp>
          </a:bodyPr>
          <a:lstStyle>
            <a:lvl1pPr algn="r" defTabSz="950512">
              <a:defRPr sz="1200">
                <a:latin typeface="Arial" charset="0"/>
              </a:defRPr>
            </a:lvl1pPr>
          </a:lstStyle>
          <a:p>
            <a:pPr>
              <a:defRPr/>
            </a:pPr>
            <a:fld id="{FFAD3D69-99EF-4177-A4A2-FCE07D1755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3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3078293" cy="5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54" tIns="47480" rIns="94954" bIns="47480" numCol="1" anchor="t" anchorCtr="0" compatLnSpc="1">
            <a:prstTxWarp prst="textNoShape">
              <a:avLst/>
            </a:prstTxWarp>
          </a:bodyPr>
          <a:lstStyle>
            <a:lvl1pPr defTabSz="95051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183" y="3"/>
            <a:ext cx="3078292" cy="5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54" tIns="47480" rIns="94954" bIns="47480" numCol="1" anchor="t" anchorCtr="0" compatLnSpc="1">
            <a:prstTxWarp prst="textNoShape">
              <a:avLst/>
            </a:prstTxWarp>
          </a:bodyPr>
          <a:lstStyle>
            <a:lvl1pPr algn="r" defTabSz="95051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5175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217" y="4860587"/>
            <a:ext cx="5204057" cy="460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54" tIns="47480" rIns="94954" bIns="47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719546"/>
            <a:ext cx="3078293" cy="5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54" tIns="47480" rIns="94954" bIns="47480" numCol="1" anchor="b" anchorCtr="0" compatLnSpc="1">
            <a:prstTxWarp prst="textNoShape">
              <a:avLst/>
            </a:prstTxWarp>
          </a:bodyPr>
          <a:lstStyle>
            <a:lvl1pPr defTabSz="95051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183" y="9719546"/>
            <a:ext cx="3078292" cy="5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54" tIns="47480" rIns="94954" bIns="47480" numCol="1" anchor="b" anchorCtr="0" compatLnSpc="1">
            <a:prstTxWarp prst="textNoShape">
              <a:avLst/>
            </a:prstTxWarp>
          </a:bodyPr>
          <a:lstStyle>
            <a:lvl1pPr algn="r" defTabSz="95051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8BE043-7F4E-4C43-93D9-9730C744C0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 flipV="1">
            <a:off x="976313" y="944563"/>
            <a:ext cx="8129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3F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US" altLang="de-DE" sz="1400" smtClean="0">
              <a:latin typeface="Frutiger 55 Roman" pitchFamily="34" charset="0"/>
            </a:endParaRPr>
          </a:p>
        </p:txBody>
      </p:sp>
      <p:pic>
        <p:nvPicPr>
          <p:cNvPr id="4" name="Picture 5" descr="ECPE_logo_CMYK_200509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272213"/>
            <a:ext cx="73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34150" y="2238375"/>
            <a:ext cx="2276475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6" name="Picture 7" descr="Sensorik Leistungselektronik b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262688"/>
            <a:ext cx="641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998538" y="6215063"/>
            <a:ext cx="8129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0765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9682090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6776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04645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51625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69187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1968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87691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095558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31534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328738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69810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7074688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11292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39"/>
          <p:cNvSpPr>
            <a:spLocks noChangeShapeType="1"/>
          </p:cNvSpPr>
          <p:nvPr userDrawn="1"/>
        </p:nvSpPr>
        <p:spPr bwMode="auto">
          <a:xfrm flipH="1" flipV="1">
            <a:off x="998538" y="6215063"/>
            <a:ext cx="8129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Line 1055"/>
          <p:cNvSpPr>
            <a:spLocks noChangeShapeType="1"/>
          </p:cNvSpPr>
          <p:nvPr userDrawn="1"/>
        </p:nvSpPr>
        <p:spPr bwMode="auto">
          <a:xfrm flipH="1" flipV="1">
            <a:off x="976313" y="944563"/>
            <a:ext cx="8129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EA3F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US" altLang="de-DE" sz="1400" smtClean="0">
              <a:latin typeface="Frutiger 55 Roman" pitchFamily="34" charset="0"/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909638" y="6283325"/>
            <a:ext cx="291941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800" dirty="0" smtClean="0">
                <a:latin typeface="Arial" charset="0"/>
              </a:rPr>
              <a:t>VDI</a:t>
            </a:r>
            <a:r>
              <a:rPr lang="de-DE" altLang="de-DE" sz="800" baseline="0" dirty="0" smtClean="0">
                <a:latin typeface="Arial" charset="0"/>
              </a:rPr>
              <a:t> P</a:t>
            </a:r>
            <a:r>
              <a:rPr lang="de-DE" altLang="de-DE" sz="800" dirty="0" smtClean="0">
                <a:latin typeface="Arial" charset="0"/>
              </a:rPr>
              <a:t>G Hochschulentwicklung; 11.04.2025:</a:t>
            </a:r>
            <a:br>
              <a:rPr lang="de-DE" altLang="de-DE" sz="800" dirty="0" smtClean="0">
                <a:latin typeface="Arial" charset="0"/>
              </a:rPr>
            </a:br>
            <a:fld id="{0C205310-032F-42C9-AB7D-1AB6D6E7BDA3}" type="slidenum">
              <a:rPr lang="de-DE" altLang="de-DE" sz="900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altLang="de-DE" sz="900" dirty="0" smtClean="0">
              <a:latin typeface="Arial" charset="0"/>
            </a:endParaRPr>
          </a:p>
        </p:txBody>
      </p:sp>
      <p:sp>
        <p:nvSpPr>
          <p:cNvPr id="1031" name="Rectangle 1059"/>
          <p:cNvSpPr>
            <a:spLocks noChangeArrowheads="1"/>
          </p:cNvSpPr>
          <p:nvPr userDrawn="1"/>
        </p:nvSpPr>
        <p:spPr bwMode="auto">
          <a:xfrm>
            <a:off x="0" y="30765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63" y="6283325"/>
            <a:ext cx="494162" cy="4941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67" y="6328139"/>
            <a:ext cx="898696" cy="4493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58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9463" indent="-300038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613025" indent="-241300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3070225" indent="-241300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527425" indent="-241300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984625" indent="-241300" algn="l" defTabSz="95726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chulz@ymail.com" TargetMode="External"/><Relationship Id="rId2" Type="http://schemas.openxmlformats.org/officeDocument/2006/relationships/hyperlink" Target="mailto:Michael.Houben@man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G-Hochschulentwicklung.bv-bno@vdi.de" TargetMode="External"/><Relationship Id="rId4" Type="http://schemas.openxmlformats.org/officeDocument/2006/relationships/hyperlink" Target="mailto:eberhard.petri@t-onlin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1713" y="952500"/>
            <a:ext cx="8115300" cy="525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0357" y="952500"/>
            <a:ext cx="8530018" cy="16516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en-US" altLang="de-DE" sz="36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Projektgruppe</a:t>
            </a:r>
            <a:r>
              <a:rPr lang="en-US" altLang="de-DE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de-DE" sz="36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Hochschulentwicklung</a:t>
            </a:r>
            <a:r>
              <a:rPr lang="en-US" altLang="de-DE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en-US" altLang="de-DE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altLang="de-DE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des VDI </a:t>
            </a:r>
            <a:r>
              <a:rPr lang="en-US" altLang="de-DE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BV Bay NO und VDE </a:t>
            </a:r>
            <a:r>
              <a:rPr lang="en-US" altLang="de-DE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Bayern</a:t>
            </a:r>
            <a:endParaRPr lang="en-US" altLang="de-DE" sz="36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49918" y="5069868"/>
            <a:ext cx="165090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de-DE" sz="1800" b="1" dirty="0" smtClean="0">
                <a:latin typeface="Arial" charset="0"/>
              </a:rPr>
              <a:t>11. April 2025</a:t>
            </a:r>
            <a:endParaRPr lang="en-US" altLang="de-DE" sz="3200" dirty="0">
              <a:solidFill>
                <a:srgbClr val="00CCFF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90304" y="5487735"/>
            <a:ext cx="5801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de-DE" sz="1800" dirty="0" smtClean="0">
                <a:latin typeface="Arial" charset="0"/>
              </a:rPr>
              <a:t>Dr. </a:t>
            </a:r>
            <a:r>
              <a:rPr lang="en-US" altLang="de-DE" sz="1800" dirty="0" err="1" smtClean="0">
                <a:latin typeface="Arial" charset="0"/>
              </a:rPr>
              <a:t>Ing</a:t>
            </a:r>
            <a:r>
              <a:rPr lang="en-US" altLang="de-DE" sz="1800" dirty="0" smtClean="0">
                <a:latin typeface="Arial" charset="0"/>
              </a:rPr>
              <a:t>. Michael </a:t>
            </a:r>
            <a:r>
              <a:rPr lang="en-US" altLang="de-DE" sz="1800" dirty="0" err="1" smtClean="0">
                <a:latin typeface="Arial" charset="0"/>
              </a:rPr>
              <a:t>Houben</a:t>
            </a:r>
            <a:r>
              <a:rPr lang="en-US" altLang="de-DE" sz="1800" dirty="0" smtClean="0">
                <a:latin typeface="Arial" charset="0"/>
              </a:rPr>
              <a:t> - Dipl. </a:t>
            </a:r>
            <a:r>
              <a:rPr lang="en-US" altLang="de-DE" sz="1800" dirty="0" err="1" smtClean="0">
                <a:latin typeface="Arial" charset="0"/>
              </a:rPr>
              <a:t>Wirt.Ing</a:t>
            </a:r>
            <a:r>
              <a:rPr lang="en-US" altLang="de-DE" sz="1800" dirty="0" smtClean="0">
                <a:latin typeface="Arial" charset="0"/>
              </a:rPr>
              <a:t>. </a:t>
            </a:r>
            <a:r>
              <a:rPr lang="en-US" altLang="de-DE" sz="1800" dirty="0" err="1" smtClean="0">
                <a:latin typeface="Arial" charset="0"/>
              </a:rPr>
              <a:t>Eb</a:t>
            </a:r>
            <a:r>
              <a:rPr lang="de-DE" altLang="de-DE" sz="1800" dirty="0" err="1" smtClean="0">
                <a:latin typeface="Arial" charset="0"/>
              </a:rPr>
              <a:t>erhard</a:t>
            </a:r>
            <a:r>
              <a:rPr lang="de-DE" altLang="de-DE" sz="1800" dirty="0" smtClean="0">
                <a:latin typeface="Arial" charset="0"/>
              </a:rPr>
              <a:t> Petri</a:t>
            </a:r>
            <a:br>
              <a:rPr lang="de-DE" altLang="de-DE" sz="1800" dirty="0" smtClean="0">
                <a:latin typeface="Arial" charset="0"/>
              </a:rPr>
            </a:br>
            <a:r>
              <a:rPr lang="de-DE" altLang="de-DE" sz="1800" dirty="0" smtClean="0">
                <a:latin typeface="Arial" charset="0"/>
              </a:rPr>
              <a:t>Herr Hubert </a:t>
            </a:r>
            <a:r>
              <a:rPr lang="de-DE" altLang="de-DE" sz="1800" dirty="0" err="1" smtClean="0">
                <a:latin typeface="Arial" charset="0"/>
              </a:rPr>
              <a:t>Würschinger</a:t>
            </a:r>
            <a:r>
              <a:rPr lang="de-DE" altLang="de-DE" sz="1800" dirty="0" smtClean="0">
                <a:latin typeface="Arial" charset="0"/>
              </a:rPr>
              <a:t> - Herr Helmut Melzer, VDE</a:t>
            </a:r>
            <a:endParaRPr lang="en-US" altLang="de-DE" sz="1800" dirty="0">
              <a:solidFill>
                <a:srgbClr val="00CC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97677" y="3175300"/>
            <a:ext cx="3955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Aktueller Stand 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Weiteres Vorgehen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015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862270" y="1491125"/>
            <a:ext cx="184731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742950">
              <a:defRPr/>
            </a:pPr>
            <a:endParaRPr lang="de-DE" sz="1463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42058" y="1699961"/>
            <a:ext cx="1903085" cy="338554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defTabSz="742950"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600" u="sng" dirty="0"/>
              <a:t>Steuerungsebene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42059" y="2776087"/>
            <a:ext cx="1500732" cy="342401"/>
          </a:xfrm>
          <a:prstGeom prst="rect">
            <a:avLst/>
          </a:prstGeom>
          <a:solidFill>
            <a:srgbClr val="FFCD2F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Arbeitsebene</a:t>
            </a:r>
          </a:p>
        </p:txBody>
      </p:sp>
      <p:cxnSp>
        <p:nvCxnSpPr>
          <p:cNvPr id="4" name="Gerader Verbinder 3"/>
          <p:cNvCxnSpPr/>
          <p:nvPr/>
        </p:nvCxnSpPr>
        <p:spPr bwMode="auto">
          <a:xfrm>
            <a:off x="1182601" y="2564086"/>
            <a:ext cx="69139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1158637" y="3219534"/>
            <a:ext cx="123623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Intralogistik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58637" y="4714274"/>
            <a:ext cx="131638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40466" y="5150639"/>
            <a:ext cx="2021707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WiSo</a:t>
            </a:r>
            <a:r>
              <a:rPr lang="de-DE" sz="16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Ingenieure</a:t>
            </a:r>
            <a:endParaRPr lang="de-DE" sz="162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40302" y="5560061"/>
            <a:ext cx="1604927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Urbanes Leben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3315646" y="2559030"/>
            <a:ext cx="10319" cy="74932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3697159" y="2582774"/>
            <a:ext cx="11430" cy="117507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5905372" y="2532448"/>
            <a:ext cx="1112" cy="164206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/>
          <p:cNvCxnSpPr/>
          <p:nvPr/>
        </p:nvCxnSpPr>
        <p:spPr bwMode="auto">
          <a:xfrm>
            <a:off x="5905372" y="4174517"/>
            <a:ext cx="16624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/>
          <p:cNvCxnSpPr/>
          <p:nvPr/>
        </p:nvCxnSpPr>
        <p:spPr bwMode="auto">
          <a:xfrm>
            <a:off x="3708589" y="3757844"/>
            <a:ext cx="33948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r Verbinder 26"/>
          <p:cNvCxnSpPr/>
          <p:nvPr/>
        </p:nvCxnSpPr>
        <p:spPr bwMode="auto">
          <a:xfrm>
            <a:off x="3315647" y="3353482"/>
            <a:ext cx="20201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4337789" y="5465342"/>
            <a:ext cx="361829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Ausarbeitung </a:t>
            </a: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Stellungnahmen/Positionspapier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047001" y="4397603"/>
            <a:ext cx="363913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Identifikation und Einbeziehung von </a:t>
            </a:r>
            <a:r>
              <a:rPr lang="de-DE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Expertern</a:t>
            </a: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467087" y="4750598"/>
            <a:ext cx="381546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Recherchen (Befragungen, Best Practice Studien</a:t>
            </a:r>
            <a:r>
              <a:rPr lang="de-DE" sz="9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Vertikaler Bildlauf 30"/>
          <p:cNvSpPr/>
          <p:nvPr/>
        </p:nvSpPr>
        <p:spPr bwMode="auto">
          <a:xfrm>
            <a:off x="5487778" y="3047895"/>
            <a:ext cx="319881" cy="496728"/>
          </a:xfrm>
          <a:prstGeom prst="verticalScroll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defTabSz="742950">
              <a:defRPr/>
            </a:pPr>
            <a:endParaRPr lang="de-DE" sz="3250">
              <a:solidFill>
                <a:srgbClr val="000000"/>
              </a:solidFill>
            </a:endParaRPr>
          </a:p>
        </p:txBody>
      </p:sp>
      <p:sp>
        <p:nvSpPr>
          <p:cNvPr id="36" name="Vertikaler Bildlauf 35"/>
          <p:cNvSpPr/>
          <p:nvPr/>
        </p:nvSpPr>
        <p:spPr bwMode="auto">
          <a:xfrm>
            <a:off x="7160401" y="3511393"/>
            <a:ext cx="319881" cy="496728"/>
          </a:xfrm>
          <a:prstGeom prst="verticalScroll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defTabSz="742950">
              <a:defRPr/>
            </a:pPr>
            <a:endParaRPr lang="de-DE" sz="3250">
              <a:solidFill>
                <a:srgbClr val="000000"/>
              </a:solidFill>
            </a:endParaRPr>
          </a:p>
        </p:txBody>
      </p:sp>
      <p:sp>
        <p:nvSpPr>
          <p:cNvPr id="37" name="Vertikaler Bildlauf 36"/>
          <p:cNvSpPr/>
          <p:nvPr/>
        </p:nvSpPr>
        <p:spPr bwMode="auto">
          <a:xfrm>
            <a:off x="7624745" y="3944476"/>
            <a:ext cx="319881" cy="496728"/>
          </a:xfrm>
          <a:prstGeom prst="verticalScroll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defTabSz="742950">
              <a:defRPr/>
            </a:pPr>
            <a:endParaRPr lang="de-DE" sz="3250">
              <a:solidFill>
                <a:srgbClr val="00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938258" y="5107970"/>
            <a:ext cx="2294667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Fachspezifische  Workshops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074227" y="2984124"/>
            <a:ext cx="1686680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Stellungnahmen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065718" y="1107438"/>
            <a:ext cx="3215945" cy="27699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Auswahl, Priorisierung von Fachgebieten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467087" y="1864801"/>
            <a:ext cx="3790525" cy="27699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defTabSz="7429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1" dirty="0"/>
              <a:t>Einsetzung von fachspezifischen Arbeitsgruppen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761014" y="2213319"/>
            <a:ext cx="3180679" cy="27699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defTabSz="7429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1" dirty="0"/>
              <a:t>Kollaborationsplattform, Kommunikation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290152" y="1485735"/>
            <a:ext cx="2876621" cy="27699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defTabSz="7429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1" dirty="0"/>
              <a:t>Vorbereitende Arbeiten / Recherchen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140466" y="3668811"/>
            <a:ext cx="2138727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Künstliche Intelligenz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007165" y="131630"/>
            <a:ext cx="6555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VDI VDE Projektgruppe Hochschulentwicklung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Ziele, Arbeitsprozess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754956" y="5841637"/>
            <a:ext cx="326403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Präsentation/Diskussion mit Hochschulen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140466" y="3975231"/>
            <a:ext cx="1939955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Energieversorgung</a:t>
            </a:r>
            <a:endParaRPr lang="de-DE" sz="162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133212" y="4357200"/>
            <a:ext cx="1606530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de-DE" sz="16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Elektromobilität</a:t>
            </a:r>
            <a:endParaRPr lang="de-DE" sz="162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853752" y="353806"/>
            <a:ext cx="183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Seit April 2022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35389" y="1108557"/>
            <a:ext cx="8905718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&gt; </a:t>
            </a:r>
            <a:r>
              <a:rPr lang="de-DE" sz="2000" b="1" dirty="0"/>
              <a:t>Vorschläge für Forschungsthemen </a:t>
            </a:r>
            <a:r>
              <a:rPr lang="de-DE" sz="2000" dirty="0"/>
              <a:t>einzubringen</a:t>
            </a:r>
            <a:br>
              <a:rPr lang="de-DE" sz="2000" dirty="0"/>
            </a:br>
            <a:r>
              <a:rPr lang="de-DE" sz="2000" dirty="0"/>
              <a:t>    um wissenschaftliche Unterstützung für die regionale Wirtschaft zu </a:t>
            </a:r>
            <a:r>
              <a:rPr lang="de-DE" sz="2000" dirty="0" err="1" smtClean="0"/>
              <a:t>erschliessen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2000" dirty="0"/>
              <a:t>&gt; </a:t>
            </a:r>
            <a:r>
              <a:rPr lang="de-DE" sz="2000" b="1" dirty="0"/>
              <a:t>Vorschläge zu Studiengängen / Qualifikationsmaßnahmen/ Weiterbildung</a:t>
            </a:r>
            <a:r>
              <a:rPr lang="de-DE" sz="2000" dirty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einzubringen, um </a:t>
            </a:r>
            <a:r>
              <a:rPr lang="de-DE" sz="2000" dirty="0"/>
              <a:t>den (regionalen) Fachkräftebedarf zu </a:t>
            </a:r>
            <a:r>
              <a:rPr lang="de-DE" sz="2000" dirty="0" smtClean="0"/>
              <a:t>sichern</a:t>
            </a:r>
            <a:endParaRPr lang="de-DE" sz="3200" dirty="0"/>
          </a:p>
        </p:txBody>
      </p:sp>
      <p:sp>
        <p:nvSpPr>
          <p:cNvPr id="49" name="Textfeld 48"/>
          <p:cNvSpPr txBox="1"/>
          <p:nvPr/>
        </p:nvSpPr>
        <p:spPr>
          <a:xfrm>
            <a:off x="180518" y="3155324"/>
            <a:ext cx="784189" cy="461665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1170103" y="3198652"/>
            <a:ext cx="1509579" cy="38999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 bwMode="auto">
          <a:xfrm>
            <a:off x="922583" y="3353482"/>
            <a:ext cx="26001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90980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78088" y="1068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sz="1800"/>
          </a:p>
        </p:txBody>
      </p:sp>
      <p:sp>
        <p:nvSpPr>
          <p:cNvPr id="5" name="Textfeld 4"/>
          <p:cNvSpPr txBox="1"/>
          <p:nvPr/>
        </p:nvSpPr>
        <p:spPr>
          <a:xfrm>
            <a:off x="1007165" y="131630"/>
            <a:ext cx="568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Pilotanwendung der Methodik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Fachgebiet / Tätigkeitsfeld: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Intralogistik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6" y="1134945"/>
            <a:ext cx="2548412" cy="179408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1577" b="10290"/>
          <a:stretch/>
        </p:blipFill>
        <p:spPr>
          <a:xfrm>
            <a:off x="2767207" y="3637068"/>
            <a:ext cx="3643849" cy="2399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23" y="1134945"/>
            <a:ext cx="3651016" cy="2396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" y="3101345"/>
            <a:ext cx="2548412" cy="1487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86" y="2431532"/>
            <a:ext cx="3227093" cy="36995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4616" b="13834"/>
          <a:stretch/>
        </p:blipFill>
        <p:spPr>
          <a:xfrm>
            <a:off x="6631049" y="1134945"/>
            <a:ext cx="3140765" cy="165493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7150100" y="110860"/>
            <a:ext cx="2333267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Bedarf Nordbayern</a:t>
            </a:r>
            <a:br>
              <a:rPr lang="de-DE" sz="2400" dirty="0" smtClean="0"/>
            </a:br>
            <a:r>
              <a:rPr lang="de-DE" sz="2400" dirty="0" smtClean="0"/>
              <a:t>&gt; 30 Absolventen/J</a:t>
            </a: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34" y="2982967"/>
            <a:ext cx="4294580" cy="310550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25" y="4505220"/>
            <a:ext cx="4057411" cy="2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81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78088" y="1068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0" y="70167"/>
            <a:ext cx="625642" cy="6256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54155" y="125620"/>
            <a:ext cx="6502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 Universität Nürnberg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Franconian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128876"/>
            <a:ext cx="7364366" cy="53481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85" y="233742"/>
            <a:ext cx="2402715" cy="24027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19286" y="4563738"/>
            <a:ext cx="6555000" cy="1631216"/>
          </a:xfrm>
          <a:prstGeom prst="rect">
            <a:avLst/>
          </a:prstGeom>
          <a:solidFill>
            <a:srgbClr val="FFC000"/>
          </a:solidFill>
          <a:ln w="952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smtClean="0"/>
              <a:t>&gt; Neues Thema für die VDI VDE</a:t>
            </a:r>
            <a:br>
              <a:rPr lang="de-DE" sz="3200" dirty="0" smtClean="0"/>
            </a:br>
            <a:r>
              <a:rPr lang="de-DE" sz="3200" dirty="0" smtClean="0"/>
              <a:t>Projektgruppe Hochschulentwicklung :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b="1" dirty="0" smtClean="0"/>
              <a:t>Fachgebiet „Künstliche Intelligenz“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5147083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78088" y="1068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sz="1800"/>
          </a:p>
        </p:txBody>
      </p:sp>
      <p:sp>
        <p:nvSpPr>
          <p:cNvPr id="4" name="Textfeld 3"/>
          <p:cNvSpPr txBox="1"/>
          <p:nvPr/>
        </p:nvSpPr>
        <p:spPr>
          <a:xfrm>
            <a:off x="954155" y="125620"/>
            <a:ext cx="6357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 –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/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Einsatzgebiete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Homologe Objekte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9" name="Textfeld 188"/>
          <p:cNvSpPr txBox="1"/>
          <p:nvPr/>
        </p:nvSpPr>
        <p:spPr>
          <a:xfrm>
            <a:off x="605051" y="2575172"/>
            <a:ext cx="74550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b="1" dirty="0">
                <a:solidFill>
                  <a:srgbClr val="FF0000"/>
                </a:solidFill>
              </a:rPr>
              <a:t>Fahrzeuge</a:t>
            </a:r>
            <a:r>
              <a:rPr lang="de-DE" sz="2000" dirty="0"/>
              <a:t>: 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PKW, LKW, Busse, Mobile Arbeitsstationen, Fahrerlose Transportsysteme,</a:t>
            </a:r>
            <a:br>
              <a:rPr lang="de-DE" sz="1400" dirty="0" smtClean="0"/>
            </a:br>
            <a:r>
              <a:rPr lang="de-DE" sz="1400" dirty="0" smtClean="0"/>
              <a:t>Schienenfahrzeuge, Schiffe, Flugzeuge, Hubschrauber, … autonomes Fahren</a:t>
            </a:r>
            <a:endParaRPr lang="de-DE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605050" y="5156723"/>
            <a:ext cx="7455019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b="1" dirty="0">
                <a:solidFill>
                  <a:srgbClr val="FF0000"/>
                </a:solidFill>
              </a:rPr>
              <a:t>Geschäftsprozesse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Bestellung, Disposition, Einkauf, Produktionsplanung, Logistik, Marketing, Versand, Rechnungswesen, Personalwesen, Finanzierung … Entwicklung, Konstruktion, Innovationsprozesse </a:t>
            </a:r>
            <a:endParaRPr lang="de-DE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605056" y="1011320"/>
            <a:ext cx="745501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b="1" dirty="0" smtClean="0">
                <a:solidFill>
                  <a:srgbClr val="FF0000"/>
                </a:solidFill>
              </a:rPr>
              <a:t>Geräte </a:t>
            </a:r>
            <a:r>
              <a:rPr lang="de-DE" sz="2000" b="1" dirty="0">
                <a:solidFill>
                  <a:srgbClr val="FF0000"/>
                </a:solidFill>
              </a:rPr>
              <a:t>und Anlagen </a:t>
            </a:r>
            <a:r>
              <a:rPr lang="de-DE" sz="2000" b="1" dirty="0"/>
              <a:t>(Assets): </a:t>
            </a:r>
            <a:br>
              <a:rPr lang="de-DE" sz="2000" b="1" dirty="0"/>
            </a:br>
            <a:r>
              <a:rPr lang="de-DE" sz="1400" dirty="0" smtClean="0"/>
              <a:t>Werkzeugmaschinen (Bohren, Fräsen, Drehen …), </a:t>
            </a:r>
            <a:br>
              <a:rPr lang="de-DE" sz="1400" dirty="0" smtClean="0"/>
            </a:br>
            <a:r>
              <a:rPr lang="de-DE" sz="1400" dirty="0" smtClean="0"/>
              <a:t>Förderanlagen, Lager, Aufzüge, Krananlagen, Rolltreppen, Roboter </a:t>
            </a:r>
            <a:br>
              <a:rPr lang="de-DE" sz="1400" dirty="0" smtClean="0"/>
            </a:br>
            <a:r>
              <a:rPr lang="de-DE" sz="1400" dirty="0" smtClean="0"/>
              <a:t>Energietechnische Anlagen (Kraftwerke,  Stromnetze, Stromspeicher …)</a:t>
            </a:r>
            <a:br>
              <a:rPr lang="de-DE" sz="1400" dirty="0" smtClean="0"/>
            </a:br>
            <a:r>
              <a:rPr lang="de-DE" sz="1400" dirty="0" smtClean="0"/>
              <a:t>Schienenverkehrssysteme, Telekommunikationsanlagen, Kläranlagen </a:t>
            </a:r>
            <a:br>
              <a:rPr lang="de-DE" sz="1400" dirty="0" smtClean="0"/>
            </a:br>
            <a:r>
              <a:rPr lang="de-DE" sz="1400" dirty="0" smtClean="0"/>
              <a:t>Gebäude (Fabriken, Flughafen, Hotels, Brücken  …)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605052" y="5737904"/>
            <a:ext cx="74550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605051" y="3524789"/>
            <a:ext cx="805193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b="1" dirty="0">
                <a:solidFill>
                  <a:srgbClr val="FF0000"/>
                </a:solidFill>
              </a:rPr>
              <a:t>Fertigungsprozesse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Verfahrenstechnische Prozesse (Raffinerien, Papiermaschine, …</a:t>
            </a:r>
          </a:p>
          <a:p>
            <a:r>
              <a:rPr lang="de-DE" sz="1400" dirty="0" smtClean="0"/>
              <a:t>Material / Mischungen (Metalle, Keramik, Kunststoffe, …)</a:t>
            </a:r>
          </a:p>
          <a:p>
            <a:r>
              <a:rPr lang="de-DE" sz="1400" dirty="0" smtClean="0"/>
              <a:t>Urformen (Druckguss), </a:t>
            </a:r>
            <a:r>
              <a:rPr lang="de-DE" sz="1400" dirty="0" err="1" smtClean="0"/>
              <a:t>Mech</a:t>
            </a:r>
            <a:r>
              <a:rPr lang="de-DE" sz="1400" dirty="0" smtClean="0"/>
              <a:t>. Bearbeitung, Umformen, additive Fertigung … </a:t>
            </a:r>
            <a:br>
              <a:rPr lang="de-DE" sz="1400" dirty="0" smtClean="0"/>
            </a:br>
            <a:r>
              <a:rPr lang="de-DE" sz="1400" dirty="0" smtClean="0"/>
              <a:t>Montage (Schrauben, Kleben, Sintern, Löten, </a:t>
            </a:r>
            <a:r>
              <a:rPr lang="de-DE" sz="1400" dirty="0" err="1" smtClean="0"/>
              <a:t>Schweissen</a:t>
            </a:r>
            <a:r>
              <a:rPr lang="de-DE" sz="1400" dirty="0" smtClean="0"/>
              <a:t>  …) , </a:t>
            </a:r>
            <a:br>
              <a:rPr lang="de-DE" sz="1400" dirty="0" smtClean="0"/>
            </a:br>
            <a:r>
              <a:rPr lang="de-DE" sz="1400" dirty="0" smtClean="0"/>
              <a:t>Prüfen, Diagnoseverfahren  …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7428936" y="4691464"/>
            <a:ext cx="22381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Homologie:</a:t>
            </a:r>
            <a:br>
              <a:rPr lang="de-DE" sz="2400" dirty="0"/>
            </a:br>
            <a:r>
              <a:rPr lang="de-DE" sz="2400" dirty="0"/>
              <a:t>Übereinstimmung </a:t>
            </a:r>
            <a:br>
              <a:rPr lang="de-DE" sz="2400" dirty="0"/>
            </a:br>
            <a:r>
              <a:rPr lang="de-DE" sz="2400" dirty="0"/>
              <a:t>von Strukturen</a:t>
            </a:r>
          </a:p>
        </p:txBody>
      </p:sp>
      <p:pic>
        <p:nvPicPr>
          <p:cNvPr id="13" name="Picture 2" descr="E:\V_ExpWS_ConditionMonitoring\ConditionMonitoring_Wind_UniDurham_nd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87" y="1039555"/>
            <a:ext cx="2759107" cy="1730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D:\P_Eberhard\P_Hochschulen_TUN\Fachgebiete_Einzeln\Informationstechnik_KI\C_Bilder\KI_Anwendungen_Rohrproduktion_Froes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26393" r="3653" b="10241"/>
          <a:stretch/>
        </p:blipFill>
        <p:spPr bwMode="auto">
          <a:xfrm>
            <a:off x="7058845" y="2887481"/>
            <a:ext cx="2742649" cy="1583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5870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78088" y="1068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sz="1800"/>
          </a:p>
        </p:txBody>
      </p:sp>
      <p:sp>
        <p:nvSpPr>
          <p:cNvPr id="7" name="Textfeld 6"/>
          <p:cNvSpPr txBox="1"/>
          <p:nvPr/>
        </p:nvSpPr>
        <p:spPr>
          <a:xfrm>
            <a:off x="954155" y="125620"/>
            <a:ext cx="7114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VDI VDE Projektgruppe Hochschulentwicklung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Bisherige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Anwendungen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 KI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4155" y="1068388"/>
            <a:ext cx="8827096" cy="3772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 Anwendungen in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Anlagen und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Geräten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 Anwendungen in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Fahrzeugen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Anwendungen in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Fertigungsprozessen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Anwendungen in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Intralogistik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Anwendungen bei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Robotern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Anwendungen in der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Energieversorgung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Anwendungen in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Geschäftsprozessen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(Bsp. Marketing)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37063" y="5084956"/>
            <a:ext cx="8166018" cy="707886"/>
          </a:xfrm>
          <a:prstGeom prst="rect">
            <a:avLst/>
          </a:prstGeom>
          <a:solidFill>
            <a:srgbClr val="FFFFCC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-&gt; Interviews mit Experten in Unternehmen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2773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78088" y="1068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de-DE" sz="1800"/>
          </a:p>
        </p:txBody>
      </p:sp>
      <p:sp>
        <p:nvSpPr>
          <p:cNvPr id="2" name="Rechteck 1"/>
          <p:cNvSpPr/>
          <p:nvPr/>
        </p:nvSpPr>
        <p:spPr>
          <a:xfrm>
            <a:off x="2476500" y="-10119324"/>
            <a:ext cx="4953000" cy="2220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1Der </a:t>
            </a:r>
            <a:r>
              <a:rPr lang="de-DE" sz="1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Gründungskommission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gehören an: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der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Gründungspräsident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als Vorsitzender,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der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Kanzler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die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Gründungsvizepräsidenten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die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Gründungs-</a:t>
            </a:r>
            <a:r>
              <a:rPr lang="de-DE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Chairs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Departments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die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Frauenbeauftragte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Universität,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ein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Vertreter der Studierenden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mit Stimmrecht, </a:t>
            </a:r>
            <a:b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 Vertreter der Studierenden mit beratender Stimme,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ein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Vertreter der wissenschaftlichen Mitarbeiter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mit Stimmrecht, </a:t>
            </a:r>
            <a:b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 Vertreter der wissenschaftlichen Mitarbeiter mit beratender Stimme,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ein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Vertreter der sonstigen Mitarbeiter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vier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externe Mitglieder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insbesondere aus der regionalen sowie internationalen </a:t>
            </a:r>
            <a:b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Wissenschaft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Wirtschaft</a:t>
            </a:r>
            <a:r>
              <a:rPr lang="de-D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davon zwei Frauen und zwei Männer.</a:t>
            </a:r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4155" y="125620"/>
            <a:ext cx="690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Qualifizierung : Künstliche Intelligenz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Strukturierung, Wünschenswerte Fachgebiete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9472" y="1078524"/>
            <a:ext cx="1986826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KI Methoden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2708" y="1066979"/>
            <a:ext cx="196466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600" dirty="0"/>
              <a:t>Zentrale</a:t>
            </a:r>
            <a:br>
              <a:rPr lang="de-DE" sz="1600" dirty="0"/>
            </a:br>
            <a:r>
              <a:rPr lang="de-DE" sz="1600" dirty="0"/>
              <a:t>Ergänzungen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53904" y="1048701"/>
            <a:ext cx="187977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Anwendungen KI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Domainspezifisch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82064" y="1049050"/>
            <a:ext cx="2225289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Grund- und Schlüssel-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qualifikationen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371" y="3291806"/>
            <a:ext cx="2040746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Machine</a:t>
            </a:r>
            <a:r>
              <a:rPr lang="de-DE" dirty="0"/>
              <a:t> Learning</a:t>
            </a:r>
          </a:p>
        </p:txBody>
      </p:sp>
      <p:cxnSp>
        <p:nvCxnSpPr>
          <p:cNvPr id="10" name="Gerader Verbinder 9"/>
          <p:cNvCxnSpPr/>
          <p:nvPr/>
        </p:nvCxnSpPr>
        <p:spPr bwMode="auto">
          <a:xfrm>
            <a:off x="327991" y="1714718"/>
            <a:ext cx="922539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510391" y="4057545"/>
            <a:ext cx="2040746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Sprachbasierte KI </a:t>
            </a:r>
            <a:r>
              <a:rPr lang="de-DE" dirty="0" smtClean="0"/>
              <a:t>LLM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05613" y="3665419"/>
            <a:ext cx="2050685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Neuronale Netze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0421" y="1773868"/>
            <a:ext cx="203614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Übersicht KI Methoden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40421" y="2890064"/>
            <a:ext cx="2052062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Bildverarbeitung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146204" y="1722572"/>
            <a:ext cx="2407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400" dirty="0" smtClean="0"/>
              <a:t>Mathematik, Statistik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70203" y="5461416"/>
            <a:ext cx="2032412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Operations</a:t>
            </a:r>
            <a:r>
              <a:rPr lang="de-DE" dirty="0"/>
              <a:t> Research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67754" y="4886931"/>
            <a:ext cx="2037310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Klass. Modellbildung</a:t>
            </a:r>
            <a:br>
              <a:rPr lang="de-DE" dirty="0"/>
            </a:br>
            <a:r>
              <a:rPr lang="de-DE" dirty="0"/>
              <a:t>Simulation, Regelung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39122" y="2132055"/>
            <a:ext cx="24142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Informatik Grundlagen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15714" y="3243166"/>
            <a:ext cx="1975368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Datenschutz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715914" y="4782354"/>
            <a:ext cx="2007145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Arbeitssystem / HMI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698175" y="4029837"/>
            <a:ext cx="2010516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Risikoanalyse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2758144" y="5876172"/>
            <a:ext cx="1971996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Ethik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730207" y="5522140"/>
            <a:ext cx="1978560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Rechtliche Fragen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98175" y="3659095"/>
            <a:ext cx="201044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400" dirty="0" smtClean="0"/>
              <a:t>KI Projektmanagement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2739477" y="2133577"/>
            <a:ext cx="1986753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Datenbanken, </a:t>
            </a:r>
            <a:r>
              <a:rPr lang="de-DE" dirty="0" smtClean="0"/>
              <a:t>Cloud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735049" y="2509478"/>
            <a:ext cx="1973718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Programmieren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845987" y="2123914"/>
            <a:ext cx="204932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Automatisier. Anlagen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18306" y="4249110"/>
            <a:ext cx="2056937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Entwicklungsprozesse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821261" y="3154702"/>
            <a:ext cx="2069991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Robotik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845987" y="5503011"/>
            <a:ext cx="207055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Gesundheitswesen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823450" y="4981591"/>
            <a:ext cx="2046650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Geschäftsprozesse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832933" y="2462111"/>
            <a:ext cx="2046649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KI </a:t>
            </a:r>
            <a:r>
              <a:rPr lang="de-DE" dirty="0" smtClean="0"/>
              <a:t>Assistenz, Copiloten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4863082" y="1756390"/>
            <a:ext cx="20534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Systeme, Prozesse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853904" y="5876172"/>
            <a:ext cx="2069235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Energieversorgung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828594" y="2798214"/>
            <a:ext cx="2066716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Autonomes Fahren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122941" y="4442582"/>
            <a:ext cx="236631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Betriebswirtschaft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69472" y="5853765"/>
            <a:ext cx="2046535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Natürliche Intelligenz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139122" y="2790387"/>
            <a:ext cx="2378446" cy="73866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/>
              <a:t>NaturWissenschaft,Technik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Masch.bau</a:t>
            </a:r>
            <a:r>
              <a:rPr lang="de-DE" dirty="0"/>
              <a:t>, </a:t>
            </a:r>
            <a:r>
              <a:rPr lang="de-DE" dirty="0" smtClean="0"/>
              <a:t>Elektro-Technik</a:t>
            </a:r>
            <a:br>
              <a:rPr lang="de-DE" dirty="0" smtClean="0"/>
            </a:br>
            <a:r>
              <a:rPr lang="de-DE" dirty="0" smtClean="0"/>
              <a:t>Mechatronik </a:t>
            </a:r>
            <a:r>
              <a:rPr lang="de-DE" dirty="0" err="1" smtClean="0"/>
              <a:t>ooo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7122940" y="4827702"/>
            <a:ext cx="236631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 smtClean="0"/>
              <a:t>TechnikfolgenAbschätzung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7151254" y="5842092"/>
            <a:ext cx="2366314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Interdisziplinäre Teamarbeit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747670" y="1766138"/>
            <a:ext cx="199294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Informatik für KI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14917" y="2162730"/>
            <a:ext cx="2052005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Datenanalyse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712708" y="4414741"/>
            <a:ext cx="2027909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Qualitätssicherung Test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7326" y="2526067"/>
            <a:ext cx="2042837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Sprache / Schrift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4832932" y="3875949"/>
            <a:ext cx="2046650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Physics</a:t>
            </a:r>
            <a:r>
              <a:rPr lang="de-DE" dirty="0"/>
              <a:t> of </a:t>
            </a:r>
            <a:r>
              <a:rPr lang="de-DE" dirty="0" err="1"/>
              <a:t>Failure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823450" y="3516629"/>
            <a:ext cx="2056937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Fertigungsprozesse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735049" y="2886489"/>
            <a:ext cx="198675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SW Engineering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78820" y="83391"/>
            <a:ext cx="203357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Vergleich mit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TU Nürnberg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823450" y="4628666"/>
            <a:ext cx="2046650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(Intra-) Logistik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730207" y="5144966"/>
            <a:ext cx="2007145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Wirtschaftlichkeit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>
            <a:off x="7133110" y="3599583"/>
            <a:ext cx="2366313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Systemkompetenz</a:t>
            </a:r>
            <a:br>
              <a:rPr lang="de-DE" dirty="0" smtClean="0"/>
            </a:br>
            <a:r>
              <a:rPr lang="de-DE" dirty="0" smtClean="0"/>
              <a:t>Denken in Prozessen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7122939" y="5458203"/>
            <a:ext cx="2366314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Projektmanagement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6678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17650" y="1357589"/>
            <a:ext cx="657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131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de-DE" altLang="de-DE" sz="3600" b="1" dirty="0"/>
              <a:t>Vielen Dank für die Aufmerksamkeit</a:t>
            </a:r>
          </a:p>
        </p:txBody>
      </p:sp>
      <p:grpSp>
        <p:nvGrpSpPr>
          <p:cNvPr id="77827" name="Group 6"/>
          <p:cNvGrpSpPr>
            <a:grpSpLocks/>
          </p:cNvGrpSpPr>
          <p:nvPr/>
        </p:nvGrpSpPr>
        <p:grpSpPr bwMode="auto">
          <a:xfrm>
            <a:off x="1106131" y="3895726"/>
            <a:ext cx="8366746" cy="2289175"/>
            <a:chOff x="699" y="2454"/>
            <a:chExt cx="4627" cy="1442"/>
          </a:xfrm>
        </p:grpSpPr>
        <p:sp>
          <p:nvSpPr>
            <p:cNvPr id="77828" name="Text Box 4"/>
            <p:cNvSpPr txBox="1">
              <a:spLocks noChangeArrowheads="1"/>
            </p:cNvSpPr>
            <p:nvPr/>
          </p:nvSpPr>
          <p:spPr bwMode="auto">
            <a:xfrm>
              <a:off x="699" y="2454"/>
              <a:ext cx="4627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1314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altLang="de-DE" sz="1400" dirty="0">
                  <a:latin typeface="Arial" charset="0"/>
                </a:rPr>
                <a:t/>
              </a:r>
              <a:br>
                <a:rPr lang="en-US" altLang="de-DE" sz="1400" dirty="0">
                  <a:latin typeface="Arial" charset="0"/>
                </a:rPr>
              </a:br>
              <a:r>
                <a:rPr lang="en-US" altLang="de-DE" sz="1400" dirty="0">
                  <a:latin typeface="Arial" charset="0"/>
                </a:rPr>
                <a:t/>
              </a:r>
              <a:br>
                <a:rPr lang="en-US" altLang="de-DE" sz="1400" dirty="0">
                  <a:latin typeface="Arial" charset="0"/>
                </a:rPr>
              </a:br>
              <a:r>
                <a:rPr lang="en-US" altLang="de-DE" sz="1400" b="1" dirty="0" smtClean="0">
                  <a:latin typeface="Arial" charset="0"/>
                </a:rPr>
                <a:t>Dr. </a:t>
              </a:r>
              <a:r>
                <a:rPr lang="en-US" altLang="de-DE" sz="1400" b="1" dirty="0" err="1" smtClean="0">
                  <a:latin typeface="Arial" charset="0"/>
                </a:rPr>
                <a:t>Ing</a:t>
              </a:r>
              <a:r>
                <a:rPr lang="en-US" altLang="de-DE" sz="1400" b="1" dirty="0">
                  <a:latin typeface="Arial" charset="0"/>
                </a:rPr>
                <a:t>. </a:t>
              </a:r>
              <a:r>
                <a:rPr lang="en-US" altLang="de-DE" sz="1400" b="1" dirty="0" smtClean="0">
                  <a:latin typeface="Arial" charset="0"/>
                </a:rPr>
                <a:t>Michael </a:t>
              </a:r>
              <a:r>
                <a:rPr lang="en-US" altLang="de-DE" sz="1400" b="1" dirty="0" err="1" smtClean="0">
                  <a:latin typeface="Arial" charset="0"/>
                </a:rPr>
                <a:t>Houben</a:t>
              </a:r>
              <a:r>
                <a:rPr lang="en-US" altLang="de-DE" sz="1400" b="1" dirty="0" smtClean="0">
                  <a:latin typeface="Arial" charset="0"/>
                </a:rPr>
                <a:t> </a:t>
              </a:r>
              <a:r>
                <a:rPr lang="en-US" altLang="de-DE" sz="1400" b="1" dirty="0">
                  <a:latin typeface="Arial" charset="0"/>
                </a:rPr>
                <a:t/>
              </a:r>
              <a:br>
                <a:rPr lang="en-US" altLang="de-DE" sz="1400" b="1" dirty="0">
                  <a:latin typeface="Arial" charset="0"/>
                </a:rPr>
              </a:br>
              <a:r>
                <a:rPr lang="en-US" altLang="de-DE" sz="1400" b="1" dirty="0" smtClean="0">
                  <a:solidFill>
                    <a:schemeClr val="accent1"/>
                  </a:solidFill>
                  <a:latin typeface="Arial" charset="0"/>
                  <a:hlinkClick r:id="rId2"/>
                </a:rPr>
                <a:t>Michael.Houben@man.eu</a:t>
              </a:r>
              <a:endParaRPr lang="en-US" altLang="de-DE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altLang="de-DE" sz="1400" b="1" dirty="0" smtClean="0">
                  <a:latin typeface="Arial" charset="0"/>
                </a:rPr>
                <a:t>Dipl. </a:t>
              </a:r>
              <a:r>
                <a:rPr lang="en-US" altLang="de-DE" sz="1400" b="1" dirty="0" err="1" smtClean="0">
                  <a:latin typeface="Arial" charset="0"/>
                </a:rPr>
                <a:t>Ing</a:t>
              </a:r>
              <a:r>
                <a:rPr lang="en-US" altLang="de-DE" sz="1400" b="1" dirty="0">
                  <a:latin typeface="Arial" charset="0"/>
                </a:rPr>
                <a:t>. Burkhardt </a:t>
              </a:r>
              <a:r>
                <a:rPr lang="en-US" altLang="de-DE" sz="1400" b="1" dirty="0" err="1" smtClean="0">
                  <a:latin typeface="Arial" charset="0"/>
                </a:rPr>
                <a:t>Kolberg</a:t>
              </a:r>
              <a:r>
                <a:rPr lang="en-US" altLang="de-DE" sz="1400" b="1" dirty="0" smtClean="0">
                  <a:latin typeface="Arial" charset="0"/>
                </a:rPr>
                <a:t/>
              </a:r>
              <a:br>
                <a:rPr lang="en-US" altLang="de-DE" sz="1400" b="1" dirty="0" smtClean="0">
                  <a:latin typeface="Arial" charset="0"/>
                </a:rPr>
              </a:br>
              <a:r>
                <a:rPr lang="en-US" altLang="de-DE" sz="1400" b="1" dirty="0" smtClean="0">
                  <a:solidFill>
                    <a:schemeClr val="accent1"/>
                  </a:solidFill>
                  <a:latin typeface="Arial" charset="0"/>
                  <a:hlinkClick r:id="rId3"/>
                </a:rPr>
                <a:t>Burkhardt.Kolberg@gmx.de</a:t>
              </a:r>
              <a:endParaRPr lang="en-US" altLang="de-DE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altLang="de-DE" sz="1400" b="1" dirty="0" smtClean="0">
                  <a:latin typeface="Arial" charset="0"/>
                </a:rPr>
                <a:t>Dipl</a:t>
              </a:r>
              <a:r>
                <a:rPr lang="en-US" altLang="de-DE" sz="1400" b="1" dirty="0">
                  <a:latin typeface="Arial" charset="0"/>
                </a:rPr>
                <a:t>. Wirt.-</a:t>
              </a:r>
              <a:r>
                <a:rPr lang="en-US" altLang="de-DE" sz="1400" b="1" dirty="0" err="1">
                  <a:latin typeface="Arial" charset="0"/>
                </a:rPr>
                <a:t>Ing</a:t>
              </a:r>
              <a:r>
                <a:rPr lang="en-US" altLang="de-DE" sz="1400" b="1" dirty="0">
                  <a:latin typeface="Arial" charset="0"/>
                </a:rPr>
                <a:t>. Eberhard </a:t>
              </a:r>
              <a:r>
                <a:rPr lang="en-US" altLang="de-DE" sz="1400" b="1" dirty="0" smtClean="0">
                  <a:latin typeface="Arial" charset="0"/>
                </a:rPr>
                <a:t>Petri</a:t>
              </a:r>
              <a:br>
                <a:rPr lang="en-US" altLang="de-DE" sz="1400" b="1" dirty="0" smtClean="0">
                  <a:latin typeface="Arial" charset="0"/>
                </a:rPr>
              </a:br>
              <a:r>
                <a:rPr lang="en-US" altLang="de-DE" sz="1400" b="1" dirty="0" smtClean="0">
                  <a:latin typeface="Arial" charset="0"/>
                  <a:hlinkClick r:id="rId4"/>
                </a:rPr>
                <a:t>eberhard.petri@t-online.de</a:t>
              </a:r>
              <a:r>
                <a:rPr lang="en-US" altLang="de-DE" sz="1400" b="1" dirty="0" smtClean="0">
                  <a:latin typeface="Arial" charset="0"/>
                </a:rPr>
                <a:t> </a:t>
              </a:r>
              <a:r>
                <a:rPr lang="en-US" altLang="de-DE" sz="1400" b="1" dirty="0">
                  <a:latin typeface="Arial" charset="0"/>
                </a:rPr>
                <a:t/>
              </a:r>
              <a:br>
                <a:rPr lang="en-US" altLang="de-DE" sz="1400" b="1" dirty="0">
                  <a:latin typeface="Arial" charset="0"/>
                </a:rPr>
              </a:br>
              <a:endParaRPr lang="en-US" altLang="de-DE" sz="1400" u="sng" dirty="0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77829" name="AutoShape 5"/>
            <p:cNvSpPr>
              <a:spLocks noChangeArrowheads="1"/>
            </p:cNvSpPr>
            <p:nvPr/>
          </p:nvSpPr>
          <p:spPr bwMode="auto">
            <a:xfrm>
              <a:off x="1507" y="2554"/>
              <a:ext cx="2934" cy="12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1314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930275" y="2114311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de-DE" sz="1800" b="1" dirty="0" err="1">
                <a:latin typeface="Arial" charset="0"/>
              </a:rPr>
              <a:t>Projektgruppe</a:t>
            </a:r>
            <a:r>
              <a:rPr lang="en-US" altLang="de-DE" sz="1800" b="1" dirty="0">
                <a:latin typeface="Arial" charset="0"/>
              </a:rPr>
              <a:t> </a:t>
            </a:r>
            <a:r>
              <a:rPr lang="en-US" altLang="de-DE" sz="1800" b="1" dirty="0" err="1">
                <a:latin typeface="Arial" charset="0"/>
              </a:rPr>
              <a:t>Hochschulentwicklung</a:t>
            </a:r>
            <a:r>
              <a:rPr lang="en-US" altLang="de-DE" sz="1800" b="1" dirty="0">
                <a:latin typeface="Arial" charset="0"/>
              </a:rPr>
              <a:t> </a:t>
            </a:r>
            <a:r>
              <a:rPr lang="en-US" altLang="de-DE" sz="1800" b="1" dirty="0" err="1">
                <a:latin typeface="Arial" charset="0"/>
              </a:rPr>
              <a:t>beim</a:t>
            </a:r>
            <a:r>
              <a:rPr lang="en-US" altLang="de-DE" sz="1800" b="1" dirty="0">
                <a:latin typeface="Arial" charset="0"/>
              </a:rPr>
              <a:t> VDI BV Bay NO</a:t>
            </a:r>
            <a:endParaRPr lang="en-US" altLang="de-DE" sz="2800" dirty="0"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128976" y="6256352"/>
            <a:ext cx="1169376" cy="38254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02031" y="2958852"/>
            <a:ext cx="567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PG-Hochschulentwicklung.bv-bno@vdi.de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PE_Jul2002_V1">
  <a:themeElements>
    <a:clrScheme name="">
      <a:dk1>
        <a:srgbClr val="000000"/>
      </a:dk1>
      <a:lt1>
        <a:srgbClr val="FFFFFF"/>
      </a:lt1>
      <a:dk2>
        <a:srgbClr val="000000"/>
      </a:dk2>
      <a:lt2>
        <a:srgbClr val="8598A7"/>
      </a:lt2>
      <a:accent1>
        <a:srgbClr val="00579E"/>
      </a:accent1>
      <a:accent2>
        <a:srgbClr val="5AB0BE"/>
      </a:accent2>
      <a:accent3>
        <a:srgbClr val="FFFFFF"/>
      </a:accent3>
      <a:accent4>
        <a:srgbClr val="000000"/>
      </a:accent4>
      <a:accent5>
        <a:srgbClr val="AAB4CC"/>
      </a:accent5>
      <a:accent6>
        <a:srgbClr val="519FAC"/>
      </a:accent6>
      <a:hlink>
        <a:srgbClr val="23BDB9"/>
      </a:hlink>
      <a:folHlink>
        <a:srgbClr val="7AC9CB"/>
      </a:folHlink>
    </a:clrScheme>
    <a:fontScheme name="ECPE_Jul2002_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ECPE_Jul2002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PE_Jul2002_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PE_Jul2002_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PE_Jul2002_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PE_Jul2002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PE_Jul2002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PE_Jul2002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281</Words>
  <Application>Microsoft Office PowerPoint</Application>
  <PresentationFormat>A4-Papier (210x297 mm)</PresentationFormat>
  <Paragraphs>104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Frutiger 55 Roman</vt:lpstr>
      <vt:lpstr>Times New Roman</vt:lpstr>
      <vt:lpstr>Wingdings</vt:lpstr>
      <vt:lpstr>ECPE_Jul2002_V1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European Center for Power Electronics e.V.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ECPE presentation</dc:title>
  <dc:creator>JBu</dc:creator>
  <cp:lastModifiedBy>Eberhard Petri</cp:lastModifiedBy>
  <cp:revision>3232</cp:revision>
  <cp:lastPrinted>2024-04-21T21:05:41Z</cp:lastPrinted>
  <dcterms:created xsi:type="dcterms:W3CDTF">2002-11-21T09:19:42Z</dcterms:created>
  <dcterms:modified xsi:type="dcterms:W3CDTF">2025-04-10T10:24:47Z</dcterms:modified>
</cp:coreProperties>
</file>